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58" r:id="rId2"/>
    <p:sldId id="260" r:id="rId3"/>
    <p:sldId id="283" r:id="rId4"/>
    <p:sldId id="284" r:id="rId5"/>
    <p:sldId id="275" r:id="rId6"/>
    <p:sldId id="273" r:id="rId7"/>
    <p:sldId id="280" r:id="rId8"/>
    <p:sldId id="286" r:id="rId9"/>
    <p:sldId id="261" r:id="rId10"/>
    <p:sldId id="277" r:id="rId11"/>
    <p:sldId id="262" r:id="rId12"/>
    <p:sldId id="281" r:id="rId13"/>
    <p:sldId id="264" r:id="rId14"/>
    <p:sldId id="265" r:id="rId15"/>
    <p:sldId id="266" r:id="rId16"/>
    <p:sldId id="267" r:id="rId17"/>
    <p:sldId id="285" r:id="rId18"/>
    <p:sldId id="282" r:id="rId19"/>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initials="" lastIdx="12" clrIdx="0"/>
  <p:cmAuthor id="1" name="Angie Julian"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0000"/>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7" autoAdjust="0"/>
    <p:restoredTop sz="94664" autoAdjust="0"/>
  </p:normalViewPr>
  <p:slideViewPr>
    <p:cSldViewPr>
      <p:cViewPr>
        <p:scale>
          <a:sx n="75" d="100"/>
          <a:sy n="75" d="100"/>
        </p:scale>
        <p:origin x="-690" y="-3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97D8798-5F4A-4F57-8D52-3ECE0372F42F}" type="datetimeFigureOut">
              <a:rPr lang="en-US"/>
              <a:pPr>
                <a:defRPr/>
              </a:pPr>
              <a:t>2/9/2014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8534871-5443-4DC8-B7BB-673E7603658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42D04225-C808-47E7-82E0-C4EA4A4D0AC4}" type="datetimeFigureOut">
              <a:rPr lang="en-GB"/>
              <a:pPr>
                <a:defRPr/>
              </a:pPr>
              <a:t>09/02/2014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2A93B9B-FFE3-433F-B267-0D159845890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9B79DF74-D98C-4335-9A8D-F938098DB9A9}" type="datetimeFigureOut">
              <a:rPr lang="en-GB"/>
              <a:pPr>
                <a:defRPr/>
              </a:pPr>
              <a:t>09/02/2014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26ADAEA-09C8-4075-A330-E103DAB291B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1963" y="274638"/>
            <a:ext cx="1874837"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87450" y="274638"/>
            <a:ext cx="547211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3A6BA62A-19AA-4FD1-A865-835CA93F4CF0}" type="datetimeFigureOut">
              <a:rPr lang="en-GB"/>
              <a:pPr>
                <a:defRPr/>
              </a:pPr>
              <a:t>09/02/2014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E1158C2-3EEC-4DB3-A8D3-8D619F63621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889370E4-FBE1-4AD9-9F35-A07DFEB6D919}" type="datetimeFigureOut">
              <a:rPr lang="en-GB"/>
              <a:pPr>
                <a:defRPr/>
              </a:pPr>
              <a:t>09/02/2014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D9D058E-7CB7-4EB4-9D2B-8A13C38D56A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7F550D1-8BA2-4DE2-B1FF-8705F43D4F5F}" type="datetimeFigureOut">
              <a:rPr lang="en-GB"/>
              <a:pPr>
                <a:defRPr/>
              </a:pPr>
              <a:t>09/02/2014</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33E6A08-3242-4F08-9955-D03D0FC9360B}"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03350" y="1600200"/>
            <a:ext cx="35655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21275" y="1600200"/>
            <a:ext cx="35655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248A3C59-F333-4F55-BDE3-2DEF29DD7189}" type="datetimeFigureOut">
              <a:rPr lang="en-GB"/>
              <a:pPr>
                <a:defRPr/>
              </a:pPr>
              <a:t>09/02/2014</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529F89B-EAE5-4937-8C44-7BB7F947B4D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8BDDF913-6E11-4602-A75E-4B612A1D28C4}" type="datetimeFigureOut">
              <a:rPr lang="en-GB"/>
              <a:pPr>
                <a:defRPr/>
              </a:pPr>
              <a:t>09/02/2014</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14CBD83-8C73-4078-9089-3BBC7F99BB2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DF0C6B05-7417-4BDE-8960-E51E03181B1C}" type="datetimeFigureOut">
              <a:rPr lang="en-GB"/>
              <a:pPr>
                <a:defRPr/>
              </a:pPr>
              <a:t>09/02/2014</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9E4A795-4600-42C7-B3C3-272F580EF30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64E56E9-B8F4-4A6E-AB2E-EDC2773E32EC}" type="datetimeFigureOut">
              <a:rPr lang="en-GB"/>
              <a:pPr>
                <a:defRPr/>
              </a:pPr>
              <a:t>09/02/2014</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3E863BE-53D9-4A23-A8FF-041605BAFF8C}"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C4786E-48E3-458D-8022-A2798E915C6A}" type="datetimeFigureOut">
              <a:rPr lang="en-GB"/>
              <a:pPr>
                <a:defRPr/>
              </a:pPr>
              <a:t>09/02/2014</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2B4BFA4-4F53-4A63-A6D7-EE0FD043067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CE08585-1E43-42DB-8029-8C286EE8EDC6}" type="datetimeFigureOut">
              <a:rPr lang="en-GB"/>
              <a:pPr>
                <a:defRPr/>
              </a:pPr>
              <a:t>09/02/2014</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E691E24-2887-4D51-886F-F011F0A6FDF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PP orange bg.jpg"/>
          <p:cNvPicPr>
            <a:picLocks noChangeAspect="1"/>
          </p:cNvPicPr>
          <p:nvPr/>
        </p:nvPicPr>
        <p:blipFill>
          <a:blip r:embed="rId13"/>
          <a:srcRect/>
          <a:stretch>
            <a:fillRect/>
          </a:stretch>
        </p:blipFill>
        <p:spPr bwMode="auto">
          <a:xfrm>
            <a:off x="0" y="-26988"/>
            <a:ext cx="9144000" cy="68849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1187450" y="274638"/>
            <a:ext cx="74993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1403350" y="1600200"/>
            <a:ext cx="728345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8676"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400"/>
            </a:lvl1pPr>
          </a:lstStyle>
          <a:p>
            <a:pPr>
              <a:defRPr/>
            </a:pPr>
            <a:fld id="{0463739B-72FE-47DC-98FF-83B4EA4A79DC}" type="datetimeFigureOut">
              <a:rPr lang="en-GB"/>
              <a:pPr>
                <a:defRPr/>
              </a:pPr>
              <a:t>09/02/2014</a:t>
            </a:fld>
            <a:endParaRPr lang="en-GB"/>
          </a:p>
        </p:txBody>
      </p:sp>
      <p:sp>
        <p:nvSpPr>
          <p:cNvPr id="28677"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0" hangingPunct="0">
              <a:defRPr sz="1400"/>
            </a:lvl1pPr>
          </a:lstStyle>
          <a:p>
            <a:pPr>
              <a:defRPr/>
            </a:pPr>
            <a:endParaRPr lang="en-GB"/>
          </a:p>
        </p:txBody>
      </p:sp>
      <p:sp>
        <p:nvSpPr>
          <p:cNvPr id="28678"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400"/>
            </a:lvl1pPr>
          </a:lstStyle>
          <a:p>
            <a:pPr>
              <a:defRPr/>
            </a:pPr>
            <a:fld id="{620645A5-A45F-4A2D-8539-F438FFAA28BF}" type="slidenum">
              <a:rPr lang="en-GB"/>
              <a:pPr>
                <a:defRPr/>
              </a:pPr>
              <a:t>‹#›</a:t>
            </a:fld>
            <a:endParaRPr lang="en-GB"/>
          </a:p>
        </p:txBody>
      </p:sp>
      <p:sp>
        <p:nvSpPr>
          <p:cNvPr id="5" name="Wave 4"/>
          <p:cNvSpPr>
            <a:spLocks noChangeArrowheads="1"/>
          </p:cNvSpPr>
          <p:nvPr/>
        </p:nvSpPr>
        <p:spPr bwMode="auto">
          <a:xfrm rot="5400000" flipH="1" flipV="1">
            <a:off x="-2728912" y="3097212"/>
            <a:ext cx="6884988" cy="636587"/>
          </a:xfrm>
          <a:prstGeom prst="wave">
            <a:avLst>
              <a:gd name="adj1" fmla="val 12500"/>
              <a:gd name="adj2" fmla="val 0"/>
            </a:avLst>
          </a:prstGeom>
          <a:solidFill>
            <a:srgbClr val="EB9123"/>
          </a:solidFill>
          <a:ln>
            <a:noFill/>
          </a:ln>
          <a:extLst/>
        </p:spPr>
        <p:txBody>
          <a:bodyPr vert="eaVert" anchor="ctr"/>
          <a:lstStyle/>
          <a:p>
            <a:pPr algn="ctr" fontAlgn="auto">
              <a:spcBef>
                <a:spcPts val="0"/>
              </a:spcBef>
              <a:spcAft>
                <a:spcPts val="0"/>
              </a:spcAft>
              <a:defRPr/>
            </a:pPr>
            <a:endParaRPr lang="en-GB">
              <a:solidFill>
                <a:schemeClr val="lt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wmf"/><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1835150" y="1628775"/>
            <a:ext cx="6589713" cy="3168650"/>
          </a:xfrm>
        </p:spPr>
        <p:txBody>
          <a:bodyPr/>
          <a:lstStyle/>
          <a:p>
            <a:pPr eaLnBrk="1" hangingPunct="1"/>
            <a:r>
              <a:rPr lang="en-US" b="1" smtClean="0">
                <a:solidFill>
                  <a:srgbClr val="000000"/>
                </a:solidFill>
              </a:rPr>
              <a:t>Carpe </a:t>
            </a:r>
            <a:r>
              <a:rPr lang="en-US" b="1" i="1" smtClean="0">
                <a:solidFill>
                  <a:srgbClr val="000000"/>
                </a:solidFill>
              </a:rPr>
              <a:t>Bufo</a:t>
            </a:r>
            <a:r>
              <a:rPr lang="en-US" b="1" smtClean="0">
                <a:solidFill>
                  <a:srgbClr val="000000"/>
                </a:solidFill>
              </a:rPr>
              <a:t>?</a:t>
            </a:r>
            <a:r>
              <a:rPr lang="en-US" sz="4000" b="1" smtClean="0">
                <a:solidFill>
                  <a:srgbClr val="000000"/>
                </a:solidFill>
              </a:rPr>
              <a:t/>
            </a:r>
            <a:br>
              <a:rPr lang="en-US" sz="4000" b="1" smtClean="0">
                <a:solidFill>
                  <a:srgbClr val="000000"/>
                </a:solidFill>
              </a:rPr>
            </a:br>
            <a:r>
              <a:rPr lang="en-US" sz="3200" smtClean="0">
                <a:solidFill>
                  <a:srgbClr val="000000"/>
                </a:solidFill>
              </a:rPr>
              <a:t>Initial results of </a:t>
            </a:r>
            <a:br>
              <a:rPr lang="en-US" sz="3200" smtClean="0">
                <a:solidFill>
                  <a:srgbClr val="000000"/>
                </a:solidFill>
              </a:rPr>
            </a:br>
            <a:r>
              <a:rPr lang="en-US" sz="3200" smtClean="0">
                <a:solidFill>
                  <a:srgbClr val="000000"/>
                </a:solidFill>
              </a:rPr>
              <a:t>the TOADSIZE</a:t>
            </a:r>
            <a:r>
              <a:rPr lang="en-US" sz="3200" i="1" smtClean="0">
                <a:solidFill>
                  <a:srgbClr val="000000"/>
                </a:solidFill>
              </a:rPr>
              <a:t> </a:t>
            </a:r>
            <a:r>
              <a:rPr lang="en-US" sz="3200" smtClean="0">
                <a:solidFill>
                  <a:srgbClr val="000000"/>
                </a:solidFill>
              </a:rPr>
              <a:t>study 2013</a:t>
            </a:r>
            <a:br>
              <a:rPr lang="en-US" sz="3200" smtClean="0">
                <a:solidFill>
                  <a:srgbClr val="000000"/>
                </a:solidFill>
              </a:rPr>
            </a:br>
            <a:r>
              <a:rPr lang="en-US" sz="3600" smtClean="0">
                <a:solidFill>
                  <a:srgbClr val="FF6600"/>
                </a:solidFill>
              </a:rPr>
              <a:t>An ARC + ARG UK joint project</a:t>
            </a:r>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4339" name="TextBox 3"/>
          <p:cNvSpPr txBox="1">
            <a:spLocks noChangeArrowheads="1"/>
          </p:cNvSpPr>
          <p:nvPr/>
        </p:nvSpPr>
        <p:spPr bwMode="auto">
          <a:xfrm>
            <a:off x="1979613" y="4724400"/>
            <a:ext cx="5903912" cy="946150"/>
          </a:xfrm>
          <a:prstGeom prst="rect">
            <a:avLst/>
          </a:prstGeom>
          <a:noFill/>
          <a:ln w="9525">
            <a:noFill/>
            <a:miter lim="800000"/>
            <a:headEnd/>
            <a:tailEnd/>
          </a:ln>
        </p:spPr>
        <p:txBody>
          <a:bodyPr>
            <a:spAutoFit/>
          </a:bodyPr>
          <a:lstStyle/>
          <a:p>
            <a:pPr algn="ctr"/>
            <a:r>
              <a:rPr lang="en-GB" sz="2800"/>
              <a:t>Dr. John W. Wilkinson, ARC</a:t>
            </a:r>
          </a:p>
          <a:p>
            <a:pPr algn="ctr"/>
            <a:r>
              <a:rPr lang="en-GB" sz="2800"/>
              <a:t>&amp; Dr. Angela Julian, ARGUK</a:t>
            </a:r>
          </a:p>
        </p:txBody>
      </p:sp>
      <p:pic>
        <p:nvPicPr>
          <p:cNvPr id="14340" name="Picture 28"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14341" name="Picture 5"/>
          <p:cNvPicPr>
            <a:picLocks noChangeAspect="1" noChangeArrowheads="1"/>
          </p:cNvPicPr>
          <p:nvPr/>
        </p:nvPicPr>
        <p:blipFill>
          <a:blip r:embed="rId3"/>
          <a:srcRect/>
          <a:stretch>
            <a:fillRect/>
          </a:stretch>
        </p:blipFill>
        <p:spPr bwMode="auto">
          <a:xfrm>
            <a:off x="7019925" y="260350"/>
            <a:ext cx="1782763" cy="1871663"/>
          </a:xfrm>
          <a:prstGeom prst="rect">
            <a:avLst/>
          </a:prstGeom>
          <a:noFill/>
          <a:ln w="9525">
            <a:noFill/>
            <a:miter lim="800000"/>
            <a:headEnd/>
            <a:tailEnd/>
          </a:ln>
        </p:spPr>
      </p:pic>
      <p:pic>
        <p:nvPicPr>
          <p:cNvPr id="14342" name="Picture 31" descr="Toad wise logo #4"/>
          <p:cNvPicPr>
            <a:picLocks noChangeAspect="1" noChangeArrowheads="1"/>
          </p:cNvPicPr>
          <p:nvPr/>
        </p:nvPicPr>
        <p:blipFill>
          <a:blip r:embed="rId4"/>
          <a:srcRect/>
          <a:stretch>
            <a:fillRect/>
          </a:stretch>
        </p:blipFill>
        <p:spPr bwMode="auto">
          <a:xfrm>
            <a:off x="1187450" y="0"/>
            <a:ext cx="2120900" cy="230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idx="4294967295"/>
          </p:nvPr>
        </p:nvSpPr>
        <p:spPr/>
        <p:txBody>
          <a:bodyPr/>
          <a:lstStyle/>
          <a:p>
            <a:pPr eaLnBrk="1" hangingPunct="1"/>
            <a:r>
              <a:rPr lang="en-GB" smtClean="0"/>
              <a:t>Results</a:t>
            </a:r>
          </a:p>
        </p:txBody>
      </p:sp>
      <p:pic>
        <p:nvPicPr>
          <p:cNvPr id="28674"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28675" name="Picture 5" descr="ToRc05"/>
          <p:cNvPicPr>
            <a:picLocks noChangeAspect="1" noChangeArrowheads="1"/>
          </p:cNvPicPr>
          <p:nvPr/>
        </p:nvPicPr>
        <p:blipFill>
          <a:blip r:embed="rId3"/>
          <a:srcRect/>
          <a:stretch>
            <a:fillRect/>
          </a:stretch>
        </p:blipFill>
        <p:spPr bwMode="auto">
          <a:xfrm>
            <a:off x="1547813" y="1341438"/>
            <a:ext cx="6153150" cy="4170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1187450" y="274638"/>
            <a:ext cx="7499350" cy="777875"/>
          </a:xfrm>
        </p:spPr>
        <p:txBody>
          <a:bodyPr/>
          <a:lstStyle/>
          <a:p>
            <a:pPr eaLnBrk="1" hangingPunct="1"/>
            <a:r>
              <a:rPr lang="en-GB" sz="3600" smtClean="0"/>
              <a:t>Results</a:t>
            </a:r>
          </a:p>
        </p:txBody>
      </p:sp>
      <p:sp>
        <p:nvSpPr>
          <p:cNvPr id="3" name="Content Placeholder 2"/>
          <p:cNvSpPr>
            <a:spLocks noGrp="1"/>
          </p:cNvSpPr>
          <p:nvPr>
            <p:ph idx="1"/>
          </p:nvPr>
        </p:nvSpPr>
        <p:spPr>
          <a:xfrm>
            <a:off x="1403350" y="1052513"/>
            <a:ext cx="7283450" cy="4497387"/>
          </a:xfrm>
        </p:spPr>
        <p:txBody>
          <a:bodyPr/>
          <a:lstStyle/>
          <a:p>
            <a:pPr eaLnBrk="1" hangingPunct="1"/>
            <a:r>
              <a:rPr lang="en-GB" sz="2400" smtClean="0"/>
              <a:t>Were received from 19 crossings in 2013</a:t>
            </a:r>
          </a:p>
          <a:p>
            <a:pPr eaLnBrk="1" hangingPunct="1"/>
            <a:endParaRPr lang="en-GB" sz="2400" smtClean="0"/>
          </a:p>
          <a:p>
            <a:pPr eaLnBrk="1" hangingPunct="1"/>
            <a:r>
              <a:rPr lang="en-GB" sz="2400" smtClean="0"/>
              <a:t>750 toads were measured!</a:t>
            </a:r>
          </a:p>
          <a:p>
            <a:pPr eaLnBrk="1" hangingPunct="1"/>
            <a:endParaRPr lang="en-GB" sz="2400" smtClean="0"/>
          </a:p>
          <a:p>
            <a:pPr eaLnBrk="1" hangingPunct="1"/>
            <a:r>
              <a:rPr lang="en-GB" sz="2400" smtClean="0"/>
              <a:t>Results were collated in Excel spreadsheets and analysed using ‘R’ statistical software</a:t>
            </a:r>
          </a:p>
          <a:p>
            <a:pPr eaLnBrk="1" hangingPunct="1"/>
            <a:endParaRPr lang="en-GB" sz="2400" smtClean="0"/>
          </a:p>
          <a:p>
            <a:pPr eaLnBrk="1" hangingPunct="1"/>
            <a:r>
              <a:rPr lang="en-GB" sz="2400" smtClean="0"/>
              <a:t>Toad sizes were NOT normally distributed so data was normalized for parametric analysis (provides more options for analysis)</a:t>
            </a:r>
          </a:p>
          <a:p>
            <a:pPr eaLnBrk="1" hangingPunct="1">
              <a:buFontTx/>
              <a:buNone/>
            </a:pPr>
            <a:r>
              <a:rPr lang="en-GB" sz="2400" smtClean="0"/>
              <a:t>	[due to finite size of toads!]</a:t>
            </a:r>
          </a:p>
          <a:p>
            <a:pPr eaLnBrk="1" hangingPunct="1"/>
            <a:endParaRPr lang="en-GB" sz="2400" smtClean="0"/>
          </a:p>
          <a:p>
            <a:pPr lvl="1" eaLnBrk="1" hangingPunct="1"/>
            <a:endParaRPr lang="en-GB" smtClean="0"/>
          </a:p>
          <a:p>
            <a:pPr lvl="1" eaLnBrk="1" hangingPunct="1"/>
            <a:endParaRPr lang="en-GB" smtClean="0"/>
          </a:p>
          <a:p>
            <a:pPr lvl="1" eaLnBrk="1" hangingPunct="1"/>
            <a:endParaRPr lang="en-GB" i="1" smtClean="0"/>
          </a:p>
        </p:txBody>
      </p:sp>
      <p:pic>
        <p:nvPicPr>
          <p:cNvPr id="30723"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25602" name="Picture 6"/>
          <p:cNvPicPr>
            <a:picLocks noChangeAspect="1" noChangeArrowheads="1"/>
          </p:cNvPicPr>
          <p:nvPr/>
        </p:nvPicPr>
        <p:blipFill>
          <a:blip r:embed="rId3"/>
          <a:srcRect/>
          <a:stretch>
            <a:fillRect/>
          </a:stretch>
        </p:blipFill>
        <p:spPr bwMode="auto">
          <a:xfrm>
            <a:off x="1835150" y="692150"/>
            <a:ext cx="6411913" cy="489108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1187450" y="274638"/>
            <a:ext cx="7499350" cy="777875"/>
          </a:xfrm>
        </p:spPr>
        <p:txBody>
          <a:bodyPr/>
          <a:lstStyle/>
          <a:p>
            <a:pPr eaLnBrk="1" hangingPunct="1"/>
            <a:r>
              <a:rPr lang="en-GB" sz="3600" smtClean="0"/>
              <a:t>Results</a:t>
            </a:r>
          </a:p>
        </p:txBody>
      </p:sp>
      <p:sp>
        <p:nvSpPr>
          <p:cNvPr id="3" name="Content Placeholder 2"/>
          <p:cNvSpPr>
            <a:spLocks noGrp="1"/>
          </p:cNvSpPr>
          <p:nvPr>
            <p:ph idx="1"/>
          </p:nvPr>
        </p:nvSpPr>
        <p:spPr>
          <a:xfrm>
            <a:off x="1042988" y="1125538"/>
            <a:ext cx="8101012" cy="2159000"/>
          </a:xfrm>
        </p:spPr>
        <p:txBody>
          <a:bodyPr/>
          <a:lstStyle/>
          <a:p>
            <a:pPr marL="457200" indent="-457200" eaLnBrk="1" hangingPunct="1">
              <a:buFontTx/>
              <a:buAutoNum type="arabicPeriod"/>
            </a:pPr>
            <a:r>
              <a:rPr lang="en-GB" sz="2400" smtClean="0"/>
              <a:t>There was no difference in toad sizes between sites with/without traffic (ANOVA; p=0.48)</a:t>
            </a:r>
          </a:p>
          <a:p>
            <a:pPr marL="457200" indent="-457200" eaLnBrk="1" hangingPunct="1">
              <a:buFontTx/>
              <a:buAutoNum type="arabicPeriod"/>
            </a:pPr>
            <a:r>
              <a:rPr lang="en-GB" sz="2400" smtClean="0"/>
              <a:t>There was no difference in toad sizes between sites with/without patrols (ANOVA; p=0.48)</a:t>
            </a:r>
          </a:p>
          <a:p>
            <a:pPr marL="457200" indent="-457200" eaLnBrk="1" hangingPunct="1">
              <a:buFontTx/>
              <a:buAutoNum type="arabicPeriod"/>
            </a:pPr>
            <a:r>
              <a:rPr lang="en-GB" sz="2400" b="1" smtClean="0"/>
              <a:t>But, looking at all factors together using ANOVA:</a:t>
            </a:r>
          </a:p>
          <a:p>
            <a:pPr marL="457200" indent="-457200" eaLnBrk="1" hangingPunct="1">
              <a:buFontTx/>
              <a:buAutoNum type="arabicPeriod"/>
            </a:pPr>
            <a:endParaRPr lang="en-GB" sz="2400" smtClean="0"/>
          </a:p>
          <a:p>
            <a:pPr lvl="1" eaLnBrk="1" hangingPunct="1"/>
            <a:endParaRPr lang="en-GB" smtClean="0"/>
          </a:p>
          <a:p>
            <a:pPr lvl="1" eaLnBrk="1" hangingPunct="1"/>
            <a:endParaRPr lang="en-GB" smtClean="0"/>
          </a:p>
          <a:p>
            <a:pPr lvl="1" eaLnBrk="1" hangingPunct="1"/>
            <a:endParaRPr lang="en-GB" i="1" smtClean="0"/>
          </a:p>
        </p:txBody>
      </p:sp>
      <p:graphicFrame>
        <p:nvGraphicFramePr>
          <p:cNvPr id="5" name="Table 4"/>
          <p:cNvGraphicFramePr>
            <a:graphicFrameLocks noGrp="1"/>
          </p:cNvGraphicFramePr>
          <p:nvPr/>
        </p:nvGraphicFramePr>
        <p:xfrm>
          <a:off x="1258888" y="3344863"/>
          <a:ext cx="7056437" cy="2193925"/>
        </p:xfrm>
        <a:graphic>
          <a:graphicData uri="http://schemas.openxmlformats.org/drawingml/2006/table">
            <a:tbl>
              <a:tblPr firstRow="1" firstCol="1" bandRow="1"/>
              <a:tblGrid>
                <a:gridCol w="2465623"/>
                <a:gridCol w="1530387"/>
                <a:gridCol w="1530387"/>
                <a:gridCol w="1530387"/>
              </a:tblGrid>
              <a:tr h="190500">
                <a:tc>
                  <a:txBody>
                    <a:bodyPr/>
                    <a:lstStyle/>
                    <a:p>
                      <a:pPr algn="ctr">
                        <a:spcAft>
                          <a:spcPts val="0"/>
                        </a:spcAft>
                      </a:pPr>
                      <a:r>
                        <a:rPr lang="en-GB" sz="1800" b="1" dirty="0">
                          <a:solidFill>
                            <a:srgbClr val="000000"/>
                          </a:solidFill>
                          <a:effectLst/>
                          <a:latin typeface="Calibri"/>
                          <a:ea typeface="Times New Roman"/>
                          <a:cs typeface="Times New Roman"/>
                        </a:rPr>
                        <a:t>Factor</a:t>
                      </a:r>
                      <a:endParaRPr lang="en-GB" sz="1800" b="1"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dirty="0">
                          <a:solidFill>
                            <a:srgbClr val="000000"/>
                          </a:solidFill>
                          <a:effectLst/>
                          <a:latin typeface="Calibri"/>
                          <a:ea typeface="Times New Roman"/>
                          <a:cs typeface="Times New Roman"/>
                        </a:rPr>
                        <a:t>F value</a:t>
                      </a:r>
                      <a:endParaRPr lang="en-GB" sz="1800" b="1"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dirty="0" smtClean="0">
                          <a:solidFill>
                            <a:srgbClr val="000000"/>
                          </a:solidFill>
                          <a:effectLst/>
                          <a:latin typeface="Calibri"/>
                          <a:ea typeface="Calibri"/>
                          <a:cs typeface="Times New Roman"/>
                        </a:rPr>
                        <a:t>p</a:t>
                      </a:r>
                      <a:endParaRPr lang="en-GB" sz="1800" b="1"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b="1" dirty="0">
                          <a:solidFill>
                            <a:srgbClr val="000000"/>
                          </a:solidFill>
                          <a:effectLst/>
                          <a:latin typeface="Calibri"/>
                          <a:ea typeface="Times New Roman"/>
                          <a:cs typeface="Times New Roman"/>
                        </a:rPr>
                        <a:t>Sig?</a:t>
                      </a:r>
                      <a:endParaRPr lang="en-GB" sz="1800" b="1"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a:solidFill>
                            <a:srgbClr val="000000"/>
                          </a:solidFill>
                          <a:effectLst/>
                          <a:latin typeface="Calibri"/>
                          <a:ea typeface="Times New Roman"/>
                          <a:cs typeface="Times New Roman"/>
                        </a:rPr>
                        <a:t>SITE</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0.516</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0.4729</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no</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dirty="0" smtClean="0">
                          <a:solidFill>
                            <a:srgbClr val="000000"/>
                          </a:solidFill>
                          <a:effectLst/>
                          <a:latin typeface="Calibri"/>
                          <a:ea typeface="Times New Roman"/>
                          <a:cs typeface="Times New Roman"/>
                        </a:rPr>
                        <a:t>DAY OF PATROL</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3.58</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0.0589</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no</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dirty="0" smtClean="0">
                          <a:solidFill>
                            <a:srgbClr val="000000"/>
                          </a:solidFill>
                          <a:effectLst/>
                          <a:latin typeface="Calibri"/>
                          <a:ea typeface="Times New Roman"/>
                          <a:cs typeface="Times New Roman"/>
                        </a:rPr>
                        <a:t>ROAD CATEGORY</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0.738</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0.3905</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no</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dirty="0" smtClean="0">
                          <a:solidFill>
                            <a:srgbClr val="000000"/>
                          </a:solidFill>
                          <a:effectLst/>
                          <a:latin typeface="Calibri"/>
                          <a:ea typeface="Times New Roman"/>
                          <a:cs typeface="Times New Roman"/>
                        </a:rPr>
                        <a:t>TUNNEL Y/N</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0.369</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0.5439</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no</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dirty="0" smtClean="0">
                          <a:solidFill>
                            <a:srgbClr val="000000"/>
                          </a:solidFill>
                          <a:effectLst/>
                          <a:latin typeface="Calibri"/>
                          <a:ea typeface="Times New Roman"/>
                          <a:cs typeface="Times New Roman"/>
                        </a:rPr>
                        <a:t>TRAFFIC DENSITY</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0.635</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0.4257</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no</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n-GB" sz="1800" dirty="0" smtClean="0">
                          <a:solidFill>
                            <a:srgbClr val="000000"/>
                          </a:solidFill>
                          <a:effectLst/>
                          <a:latin typeface="Calibri"/>
                          <a:ea typeface="Times New Roman"/>
                          <a:cs typeface="Times New Roman"/>
                        </a:rPr>
                        <a:t>PATROL FREQUENCY</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31.793</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&lt;0.0001</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HIGHLY</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00025">
                <a:tc>
                  <a:txBody>
                    <a:bodyPr/>
                    <a:lstStyle/>
                    <a:p>
                      <a:pPr algn="ctr">
                        <a:spcAft>
                          <a:spcPts val="0"/>
                        </a:spcAft>
                      </a:pPr>
                      <a:r>
                        <a:rPr lang="en-GB" sz="1800" dirty="0" smtClean="0">
                          <a:solidFill>
                            <a:srgbClr val="000000"/>
                          </a:solidFill>
                          <a:effectLst/>
                          <a:latin typeface="Calibri"/>
                          <a:ea typeface="Times New Roman"/>
                          <a:cs typeface="Times New Roman"/>
                        </a:rPr>
                        <a:t>DISTANCE FROM POND</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32.826</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a:solidFill>
                            <a:srgbClr val="000000"/>
                          </a:solidFill>
                          <a:effectLst/>
                          <a:latin typeface="Calibri"/>
                          <a:ea typeface="Times New Roman"/>
                          <a:cs typeface="Times New Roman"/>
                        </a:rPr>
                        <a:t>&lt;0.0001</a:t>
                      </a:r>
                      <a:endParaRPr lang="en-GB" sz="180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800" dirty="0">
                          <a:solidFill>
                            <a:srgbClr val="000000"/>
                          </a:solidFill>
                          <a:effectLst/>
                          <a:latin typeface="Calibri"/>
                          <a:ea typeface="Times New Roman"/>
                          <a:cs typeface="Times New Roman"/>
                        </a:rPr>
                        <a:t>HIGHLY</a:t>
                      </a:r>
                      <a:endParaRPr lang="en-GB" sz="1800" dirty="0">
                        <a:effectLst/>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bl>
          </a:graphicData>
        </a:graphic>
      </p:graphicFrame>
      <p:pic>
        <p:nvPicPr>
          <p:cNvPr id="26674" name="Picture 51"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itle 1"/>
          <p:cNvSpPr>
            <a:spLocks noGrp="1"/>
          </p:cNvSpPr>
          <p:nvPr>
            <p:ph type="title"/>
          </p:nvPr>
        </p:nvSpPr>
        <p:spPr>
          <a:xfrm>
            <a:off x="1187450" y="274638"/>
            <a:ext cx="7499350" cy="777875"/>
          </a:xfrm>
        </p:spPr>
        <p:txBody>
          <a:bodyPr/>
          <a:lstStyle/>
          <a:p>
            <a:pPr eaLnBrk="1" hangingPunct="1"/>
            <a:r>
              <a:rPr lang="en-GB" sz="3600" smtClean="0"/>
              <a:t>Results: PATROLS</a:t>
            </a:r>
          </a:p>
        </p:txBody>
      </p:sp>
      <p:graphicFrame>
        <p:nvGraphicFramePr>
          <p:cNvPr id="23556" name="Object 4"/>
          <p:cNvGraphicFramePr>
            <a:graphicFrameLocks/>
          </p:cNvGraphicFramePr>
          <p:nvPr/>
        </p:nvGraphicFramePr>
        <p:xfrm>
          <a:off x="1425575" y="1146175"/>
          <a:ext cx="7085013" cy="4637088"/>
        </p:xfrm>
        <a:graphic>
          <a:graphicData uri="http://schemas.openxmlformats.org/presentationml/2006/ole">
            <p:oleObj spid="_x0000_s23556" r:id="rId3" imgW="7084166" imgH="4639458" progId="Excel.Chart.8">
              <p:embed/>
            </p:oleObj>
          </a:graphicData>
        </a:graphic>
      </p:graphicFrame>
      <p:cxnSp>
        <p:nvCxnSpPr>
          <p:cNvPr id="8" name="Straight Connector 7"/>
          <p:cNvCxnSpPr/>
          <p:nvPr/>
        </p:nvCxnSpPr>
        <p:spPr>
          <a:xfrm>
            <a:off x="1547813" y="1557338"/>
            <a:ext cx="0" cy="1150937"/>
          </a:xfrm>
          <a:prstGeom prst="line">
            <a:avLst/>
          </a:prstGeom>
          <a:ln w="635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604250" y="1557338"/>
            <a:ext cx="0" cy="1943100"/>
          </a:xfrm>
          <a:prstGeom prst="line">
            <a:avLst/>
          </a:prstGeom>
          <a:ln w="635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23560" name="Picture 6" descr="ARGUKeditedlogo"/>
          <p:cNvPicPr>
            <a:picLocks noChangeAspect="1" noChangeArrowheads="1"/>
          </p:cNvPicPr>
          <p:nvPr/>
        </p:nvPicPr>
        <p:blipFill>
          <a:blip r:embed="rId4"/>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itle 1"/>
          <p:cNvSpPr>
            <a:spLocks noGrp="1"/>
          </p:cNvSpPr>
          <p:nvPr>
            <p:ph type="title"/>
          </p:nvPr>
        </p:nvSpPr>
        <p:spPr>
          <a:xfrm>
            <a:off x="1187450" y="274638"/>
            <a:ext cx="7499350" cy="777875"/>
          </a:xfrm>
        </p:spPr>
        <p:txBody>
          <a:bodyPr/>
          <a:lstStyle/>
          <a:p>
            <a:pPr eaLnBrk="1" hangingPunct="1"/>
            <a:r>
              <a:rPr lang="en-GB" sz="3600" smtClean="0"/>
              <a:t>Results: DISTANCE FROM POND</a:t>
            </a:r>
          </a:p>
        </p:txBody>
      </p:sp>
      <p:cxnSp>
        <p:nvCxnSpPr>
          <p:cNvPr id="8" name="Straight Connector 7"/>
          <p:cNvCxnSpPr/>
          <p:nvPr/>
        </p:nvCxnSpPr>
        <p:spPr>
          <a:xfrm flipH="1">
            <a:off x="2700338" y="2924175"/>
            <a:ext cx="6192837" cy="720725"/>
          </a:xfrm>
          <a:prstGeom prst="line">
            <a:avLst/>
          </a:prstGeom>
          <a:ln w="635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aphicFrame>
        <p:nvGraphicFramePr>
          <p:cNvPr id="24581" name="Object 5"/>
          <p:cNvGraphicFramePr>
            <a:graphicFrameLocks/>
          </p:cNvGraphicFramePr>
          <p:nvPr/>
        </p:nvGraphicFramePr>
        <p:xfrm>
          <a:off x="1352550" y="1001713"/>
          <a:ext cx="7231063" cy="4781550"/>
        </p:xfrm>
        <a:graphic>
          <a:graphicData uri="http://schemas.openxmlformats.org/presentationml/2006/ole">
            <p:oleObj spid="_x0000_s24581" r:id="rId3" imgW="7230483" imgH="4785775" progId="Excel.Chart.8">
              <p:embed/>
            </p:oleObj>
          </a:graphicData>
        </a:graphic>
      </p:graphicFrame>
      <p:sp>
        <p:nvSpPr>
          <p:cNvPr id="10" name="Oval 9"/>
          <p:cNvSpPr/>
          <p:nvPr/>
        </p:nvSpPr>
        <p:spPr>
          <a:xfrm>
            <a:off x="2700338" y="1700213"/>
            <a:ext cx="792162" cy="3241675"/>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4585" name="Picture 6" descr="ARGUKeditedlogo"/>
          <p:cNvPicPr>
            <a:picLocks noChangeAspect="1" noChangeArrowheads="1"/>
          </p:cNvPicPr>
          <p:nvPr/>
        </p:nvPicPr>
        <p:blipFill>
          <a:blip r:embed="rId4"/>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187450" y="274638"/>
            <a:ext cx="7499350" cy="777875"/>
          </a:xfrm>
        </p:spPr>
        <p:txBody>
          <a:bodyPr/>
          <a:lstStyle/>
          <a:p>
            <a:pPr eaLnBrk="1" hangingPunct="1"/>
            <a:r>
              <a:rPr lang="en-GB" sz="3600" smtClean="0"/>
              <a:t>Results</a:t>
            </a:r>
          </a:p>
        </p:txBody>
      </p:sp>
      <p:sp>
        <p:nvSpPr>
          <p:cNvPr id="3" name="Content Placeholder 2"/>
          <p:cNvSpPr>
            <a:spLocks noGrp="1"/>
          </p:cNvSpPr>
          <p:nvPr>
            <p:ph idx="1"/>
          </p:nvPr>
        </p:nvSpPr>
        <p:spPr>
          <a:xfrm>
            <a:off x="1403350" y="1125538"/>
            <a:ext cx="7283450" cy="5000625"/>
          </a:xfrm>
        </p:spPr>
        <p:txBody>
          <a:bodyPr/>
          <a:lstStyle/>
          <a:p>
            <a:pPr marL="609600" indent="-609600" eaLnBrk="1" hangingPunct="1">
              <a:buFontTx/>
              <a:buNone/>
            </a:pPr>
            <a:r>
              <a:rPr lang="en-GB" sz="2400" smtClean="0"/>
              <a:t>Tentatively….</a:t>
            </a:r>
          </a:p>
          <a:p>
            <a:pPr marL="609600" indent="-609600" eaLnBrk="1" hangingPunct="1"/>
            <a:endParaRPr lang="en-GB" sz="2400" smtClean="0"/>
          </a:p>
          <a:p>
            <a:pPr marL="609600" indent="-609600" eaLnBrk="1" hangingPunct="1">
              <a:buFontTx/>
              <a:buAutoNum type="arabicPeriod"/>
            </a:pPr>
            <a:r>
              <a:rPr lang="en-GB" sz="2400" smtClean="0"/>
              <a:t>Toads at breeding sites WITH more frequent patrols have a greater size-range</a:t>
            </a:r>
          </a:p>
          <a:p>
            <a:pPr marL="609600" indent="-609600" eaLnBrk="1" hangingPunct="1">
              <a:buFontTx/>
              <a:buAutoNum type="arabicPeriod"/>
            </a:pPr>
            <a:endParaRPr lang="en-GB" sz="2400" smtClean="0"/>
          </a:p>
          <a:p>
            <a:pPr marL="609600" indent="-609600" eaLnBrk="1" hangingPunct="1">
              <a:buFontTx/>
              <a:buAutoNum type="arabicPeriod"/>
            </a:pPr>
            <a:r>
              <a:rPr lang="en-GB" sz="2400" smtClean="0"/>
              <a:t>The average size of toads is larger at breeding sites where the crossing/road is further away from the pond, BUT the smallest toads occur at sites where the crossing is 100 – 200m from the pond</a:t>
            </a:r>
          </a:p>
          <a:p>
            <a:pPr marL="609600" indent="-609600" eaLnBrk="1" hangingPunct="1">
              <a:buFontTx/>
              <a:buAutoNum type="arabicPeriod"/>
            </a:pPr>
            <a:endParaRPr lang="en-GB" i="1" smtClean="0"/>
          </a:p>
        </p:txBody>
      </p:sp>
      <p:pic>
        <p:nvPicPr>
          <p:cNvPr id="31747"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a:xfrm>
            <a:off x="1116013" y="549275"/>
            <a:ext cx="7499350" cy="777875"/>
          </a:xfrm>
        </p:spPr>
        <p:txBody>
          <a:bodyPr/>
          <a:lstStyle/>
          <a:p>
            <a:pPr eaLnBrk="1" hangingPunct="1"/>
            <a:r>
              <a:rPr lang="en-GB" sz="3600" smtClean="0"/>
              <a:t>Conclusions</a:t>
            </a:r>
          </a:p>
        </p:txBody>
      </p:sp>
      <p:sp>
        <p:nvSpPr>
          <p:cNvPr id="3" name="Content Placeholder 2"/>
          <p:cNvSpPr>
            <a:spLocks noGrp="1"/>
          </p:cNvSpPr>
          <p:nvPr>
            <p:ph idx="4294967295"/>
          </p:nvPr>
        </p:nvSpPr>
        <p:spPr>
          <a:xfrm>
            <a:off x="1403350" y="1412875"/>
            <a:ext cx="7283450" cy="4103688"/>
          </a:xfrm>
        </p:spPr>
        <p:txBody>
          <a:bodyPr/>
          <a:lstStyle/>
          <a:p>
            <a:pPr marL="609600" indent="-609600" eaLnBrk="1" hangingPunct="1">
              <a:buFontTx/>
              <a:buNone/>
            </a:pPr>
            <a:r>
              <a:rPr lang="en-GB" sz="2400" smtClean="0"/>
              <a:t>Also tentatively….</a:t>
            </a:r>
          </a:p>
          <a:p>
            <a:pPr marL="609600" indent="-609600" eaLnBrk="1" hangingPunct="1">
              <a:buFontTx/>
              <a:buAutoNum type="arabicPeriod"/>
            </a:pPr>
            <a:r>
              <a:rPr lang="en-GB" sz="2400" smtClean="0"/>
              <a:t>The greater size-range observed where patrols were more frequent may equate to a better (i.e. broader range) age structure, resulting from reduced (small) toad mortality.</a:t>
            </a:r>
          </a:p>
          <a:p>
            <a:pPr marL="609600" indent="-609600" eaLnBrk="1" hangingPunct="1">
              <a:buFontTx/>
              <a:buAutoNum type="arabicPeriod"/>
            </a:pPr>
            <a:r>
              <a:rPr lang="en-GB" sz="2400" smtClean="0"/>
              <a:t>Smaller toads appear to fare better where crossings are nearer the pond, which may reflect the greater risks to smaller animals of travelling over longer distances (in terms of risk of predation, exhaustion, or just less able to compete with larger toads).</a:t>
            </a:r>
          </a:p>
          <a:p>
            <a:pPr marL="609600" indent="-609600" eaLnBrk="1" hangingPunct="1">
              <a:buFontTx/>
              <a:buAutoNum type="arabicPeriod"/>
            </a:pPr>
            <a:endParaRPr lang="en-GB" i="1" smtClean="0"/>
          </a:p>
        </p:txBody>
      </p:sp>
      <p:pic>
        <p:nvPicPr>
          <p:cNvPr id="32771"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p:txBody>
          <a:bodyPr/>
          <a:lstStyle/>
          <a:p>
            <a:pPr eaLnBrk="1" hangingPunct="1"/>
            <a:r>
              <a:rPr lang="en-GB" smtClean="0"/>
              <a:t>Moving on in 2014….</a:t>
            </a:r>
            <a:endParaRPr lang="en-US" smtClean="0"/>
          </a:p>
        </p:txBody>
      </p:sp>
      <p:sp>
        <p:nvSpPr>
          <p:cNvPr id="33794" name="Content Placeholder 2"/>
          <p:cNvSpPr>
            <a:spLocks noGrp="1"/>
          </p:cNvSpPr>
          <p:nvPr>
            <p:ph idx="4294967295"/>
          </p:nvPr>
        </p:nvSpPr>
        <p:spPr>
          <a:xfrm>
            <a:off x="1187450" y="1341438"/>
            <a:ext cx="7488238" cy="2087562"/>
          </a:xfrm>
        </p:spPr>
        <p:txBody>
          <a:bodyPr/>
          <a:lstStyle/>
          <a:p>
            <a:pPr eaLnBrk="1" hangingPunct="1">
              <a:buFontTx/>
              <a:buNone/>
            </a:pPr>
            <a:r>
              <a:rPr lang="en-GB" sz="2800" smtClean="0"/>
              <a:t>    We need to repeat the survey over a number of years, and at additional sites to test these findings further, to find out what the relationship between toads and roads and the impact of toad patrolling is</a:t>
            </a:r>
          </a:p>
          <a:p>
            <a:pPr algn="ctr" eaLnBrk="1" hangingPunct="1">
              <a:buFontTx/>
              <a:buNone/>
            </a:pPr>
            <a:endParaRPr lang="en-US" sz="2800" smtClean="0">
              <a:solidFill>
                <a:srgbClr val="FF6600"/>
              </a:solidFill>
            </a:endParaRPr>
          </a:p>
        </p:txBody>
      </p:sp>
      <p:pic>
        <p:nvPicPr>
          <p:cNvPr id="33795"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33796" name="Picture 5" descr="Vigilant toad"/>
          <p:cNvPicPr>
            <a:picLocks noChangeAspect="1" noChangeArrowheads="1"/>
          </p:cNvPicPr>
          <p:nvPr/>
        </p:nvPicPr>
        <p:blipFill>
          <a:blip r:embed="rId3"/>
          <a:srcRect/>
          <a:stretch>
            <a:fillRect/>
          </a:stretch>
        </p:blipFill>
        <p:spPr bwMode="auto">
          <a:xfrm>
            <a:off x="6300788" y="3716338"/>
            <a:ext cx="2178050" cy="1870075"/>
          </a:xfrm>
          <a:prstGeom prst="rect">
            <a:avLst/>
          </a:prstGeom>
          <a:noFill/>
          <a:ln w="9525">
            <a:noFill/>
            <a:miter lim="800000"/>
            <a:headEnd/>
            <a:tailEnd/>
          </a:ln>
        </p:spPr>
      </p:pic>
      <p:sp>
        <p:nvSpPr>
          <p:cNvPr id="33797" name="Rectangle 6"/>
          <p:cNvSpPr>
            <a:spLocks noChangeArrowheads="1"/>
          </p:cNvSpPr>
          <p:nvPr/>
        </p:nvSpPr>
        <p:spPr bwMode="auto">
          <a:xfrm>
            <a:off x="1187450" y="3789363"/>
            <a:ext cx="5040313" cy="1982787"/>
          </a:xfrm>
          <a:prstGeom prst="rect">
            <a:avLst/>
          </a:prstGeom>
          <a:noFill/>
          <a:ln w="9525">
            <a:noFill/>
            <a:miter lim="800000"/>
            <a:headEnd/>
            <a:tailEnd/>
          </a:ln>
        </p:spPr>
        <p:txBody>
          <a:bodyPr>
            <a:spAutoFit/>
          </a:bodyPr>
          <a:lstStyle/>
          <a:p>
            <a:r>
              <a:rPr lang="en-GB" sz="2800"/>
              <a:t>We need your help to do this!! </a:t>
            </a:r>
          </a:p>
          <a:p>
            <a:r>
              <a:rPr lang="en-GB" sz="2800"/>
              <a:t>More details and Toadsize forms on the ARGUK web-site</a:t>
            </a:r>
          </a:p>
          <a:p>
            <a:pPr algn="ctr"/>
            <a:r>
              <a:rPr lang="en-GB" sz="4000">
                <a:solidFill>
                  <a:srgbClr val="FF6600"/>
                </a:solidFill>
              </a:rPr>
              <a:t>www.arguk.org</a:t>
            </a:r>
            <a:endParaRPr lang="en-US" sz="4000">
              <a:solidFill>
                <a:srgbClr val="FF66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GB" smtClean="0"/>
              <a:t>Introduction</a:t>
            </a:r>
          </a:p>
        </p:txBody>
      </p:sp>
      <p:sp>
        <p:nvSpPr>
          <p:cNvPr id="3" name="Content Placeholder 2"/>
          <p:cNvSpPr>
            <a:spLocks noGrp="1"/>
          </p:cNvSpPr>
          <p:nvPr>
            <p:ph idx="1"/>
          </p:nvPr>
        </p:nvSpPr>
        <p:spPr/>
        <p:txBody>
          <a:bodyPr/>
          <a:lstStyle/>
          <a:p>
            <a:pPr eaLnBrk="1" hangingPunct="1"/>
            <a:r>
              <a:rPr lang="en-GB" smtClean="0"/>
              <a:t>Several observers have reported (anecdotally) populations of toads where all adults are very small.</a:t>
            </a:r>
          </a:p>
          <a:p>
            <a:pPr eaLnBrk="1" hangingPunct="1"/>
            <a:r>
              <a:rPr lang="en-GB" smtClean="0"/>
              <a:t>Is this because traffic mortality prevents them from growing to full size?</a:t>
            </a:r>
          </a:p>
          <a:p>
            <a:pPr eaLnBrk="1" hangingPunct="1"/>
            <a:r>
              <a:rPr lang="en-GB" i="1" smtClean="0"/>
              <a:t>TOADSIZE </a:t>
            </a:r>
            <a:r>
              <a:rPr lang="en-GB" smtClean="0"/>
              <a:t>2013 was initiated to investigate…!</a:t>
            </a:r>
            <a:endParaRPr lang="en-GB" i="1" smtClean="0"/>
          </a:p>
        </p:txBody>
      </p:sp>
      <p:pic>
        <p:nvPicPr>
          <p:cNvPr id="15363" name="Picture 4" descr="ARGUKeditedlogo"/>
          <p:cNvPicPr>
            <a:picLocks noChangeAspect="1" noChangeArrowheads="1"/>
          </p:cNvPicPr>
          <p:nvPr/>
        </p:nvPicPr>
        <p:blipFill>
          <a:blip r:embed="rId2"/>
          <a:srcRect/>
          <a:stretch>
            <a:fillRect/>
          </a:stretch>
        </p:blipFill>
        <p:spPr bwMode="auto">
          <a:xfrm>
            <a:off x="1042988" y="5661025"/>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p:txBody>
          <a:bodyPr/>
          <a:lstStyle/>
          <a:p>
            <a:pPr eaLnBrk="1" hangingPunct="1"/>
            <a:r>
              <a:rPr lang="en-GB" smtClean="0"/>
              <a:t>Toad Patrols</a:t>
            </a:r>
          </a:p>
        </p:txBody>
      </p:sp>
      <p:sp>
        <p:nvSpPr>
          <p:cNvPr id="3" name="Content Placeholder 2"/>
          <p:cNvSpPr>
            <a:spLocks noGrp="1"/>
          </p:cNvSpPr>
          <p:nvPr>
            <p:ph idx="4294967295"/>
          </p:nvPr>
        </p:nvSpPr>
        <p:spPr>
          <a:xfrm>
            <a:off x="1403350" y="1484313"/>
            <a:ext cx="3529013" cy="4392612"/>
          </a:xfrm>
        </p:spPr>
        <p:txBody>
          <a:bodyPr/>
          <a:lstStyle/>
          <a:p>
            <a:pPr eaLnBrk="1" hangingPunct="1"/>
            <a:r>
              <a:rPr lang="en-GB" sz="2400" smtClean="0"/>
              <a:t>Toad patrols occur each spring around the UK – many depend on ARG volunteers.</a:t>
            </a:r>
          </a:p>
          <a:p>
            <a:pPr eaLnBrk="1" hangingPunct="1"/>
            <a:r>
              <a:rPr lang="en-GB" sz="2400" smtClean="0"/>
              <a:t>Volunteers gather toads in buckets, and carry them over roads and, where possible, on to their breeding ponds. </a:t>
            </a:r>
          </a:p>
        </p:txBody>
      </p:sp>
      <p:pic>
        <p:nvPicPr>
          <p:cNvPr id="16387"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16388" name="Picture 5" descr="KRAGToadsonRoadscopyrightAmyWright"/>
          <p:cNvPicPr>
            <a:picLocks noChangeAspect="1" noChangeArrowheads="1"/>
          </p:cNvPicPr>
          <p:nvPr/>
        </p:nvPicPr>
        <p:blipFill>
          <a:blip r:embed="rId3"/>
          <a:srcRect/>
          <a:stretch>
            <a:fillRect/>
          </a:stretch>
        </p:blipFill>
        <p:spPr bwMode="auto">
          <a:xfrm>
            <a:off x="5292725" y="1268413"/>
            <a:ext cx="2587625" cy="4608512"/>
          </a:xfrm>
          <a:prstGeom prst="rect">
            <a:avLst/>
          </a:prstGeom>
          <a:noFill/>
          <a:ln w="9525">
            <a:noFill/>
            <a:miter lim="800000"/>
            <a:headEnd/>
            <a:tailEnd/>
          </a:ln>
        </p:spPr>
      </p:pic>
      <p:sp>
        <p:nvSpPr>
          <p:cNvPr id="16390" name="Text Box 6"/>
          <p:cNvSpPr txBox="1">
            <a:spLocks noChangeArrowheads="1"/>
          </p:cNvSpPr>
          <p:nvPr/>
        </p:nvSpPr>
        <p:spPr bwMode="auto">
          <a:xfrm>
            <a:off x="5219700" y="5589588"/>
            <a:ext cx="2665413" cy="260350"/>
          </a:xfrm>
          <a:prstGeom prst="rect">
            <a:avLst/>
          </a:prstGeom>
          <a:noFill/>
          <a:ln w="9525">
            <a:noFill/>
            <a:miter lim="800000"/>
            <a:headEnd/>
            <a:tailEnd/>
          </a:ln>
          <a:effectLst/>
        </p:spPr>
        <p:txBody>
          <a:bodyPr>
            <a:spAutoFit/>
          </a:bodyPr>
          <a:lstStyle/>
          <a:p>
            <a:pPr>
              <a:spcBef>
                <a:spcPct val="50000"/>
              </a:spcBef>
            </a:pPr>
            <a:r>
              <a:rPr lang="en-GB" sz="1100">
                <a:solidFill>
                  <a:schemeClr val="bg1"/>
                </a:solidFill>
              </a:rPr>
              <a:t>Photo copyright Amy Wright, KRAG</a:t>
            </a:r>
            <a:endParaRPr lang="en-US" sz="11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p:txBody>
          <a:bodyPr/>
          <a:lstStyle/>
          <a:p>
            <a:pPr eaLnBrk="1" hangingPunct="1"/>
            <a:r>
              <a:rPr lang="en-GB" smtClean="0"/>
              <a:t>Toad Patrols</a:t>
            </a:r>
          </a:p>
        </p:txBody>
      </p:sp>
      <p:pic>
        <p:nvPicPr>
          <p:cNvPr id="17410" name="Picture 3"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17411" name="Picture 4" descr="Toad Warning Sign cropped"/>
          <p:cNvPicPr>
            <a:picLocks noChangeAspect="1" noChangeArrowheads="1"/>
          </p:cNvPicPr>
          <p:nvPr/>
        </p:nvPicPr>
        <p:blipFill>
          <a:blip r:embed="rId3"/>
          <a:srcRect/>
          <a:stretch>
            <a:fillRect/>
          </a:stretch>
        </p:blipFill>
        <p:spPr bwMode="auto">
          <a:xfrm>
            <a:off x="1187450" y="2420938"/>
            <a:ext cx="3168650" cy="2797175"/>
          </a:xfrm>
          <a:prstGeom prst="rect">
            <a:avLst/>
          </a:prstGeom>
          <a:noFill/>
          <a:ln w="9525">
            <a:noFill/>
            <a:miter lim="800000"/>
            <a:headEnd/>
            <a:tailEnd/>
          </a:ln>
        </p:spPr>
      </p:pic>
      <p:sp>
        <p:nvSpPr>
          <p:cNvPr id="17412" name="Rectangle 6"/>
          <p:cNvSpPr>
            <a:spLocks noChangeArrowheads="1"/>
          </p:cNvSpPr>
          <p:nvPr/>
        </p:nvSpPr>
        <p:spPr bwMode="auto">
          <a:xfrm>
            <a:off x="4716463" y="2060575"/>
            <a:ext cx="4032250" cy="3287713"/>
          </a:xfrm>
          <a:prstGeom prst="rect">
            <a:avLst/>
          </a:prstGeom>
          <a:noFill/>
          <a:ln w="9525">
            <a:noFill/>
            <a:miter lim="800000"/>
            <a:headEnd/>
            <a:tailEnd/>
          </a:ln>
        </p:spPr>
        <p:txBody>
          <a:bodyPr>
            <a:spAutoFit/>
          </a:bodyPr>
          <a:lstStyle/>
          <a:p>
            <a:endParaRPr lang="en-GB"/>
          </a:p>
          <a:p>
            <a:r>
              <a:rPr lang="en-GB" sz="2400"/>
              <a:t>Net effect of toad patrolling? </a:t>
            </a:r>
          </a:p>
          <a:p>
            <a:endParaRPr lang="en-GB" sz="2400"/>
          </a:p>
          <a:p>
            <a:r>
              <a:rPr lang="en-GB" sz="2400"/>
              <a:t>Fewer toads are killed by traffic whilst migrating to their breeding ponds.</a:t>
            </a:r>
          </a:p>
          <a:p>
            <a:pPr>
              <a:buFontTx/>
              <a:buChar char="•"/>
            </a:pPr>
            <a:endParaRPr lang="en-GB" sz="2400"/>
          </a:p>
          <a:p>
            <a:r>
              <a:rPr lang="en-GB" sz="2400"/>
              <a:t>But what is the overall effect on toad populations?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lstStyle/>
          <a:p>
            <a:pPr eaLnBrk="1" hangingPunct="1"/>
            <a:r>
              <a:rPr lang="en-GB" smtClean="0"/>
              <a:t>Citizen Science</a:t>
            </a:r>
          </a:p>
        </p:txBody>
      </p:sp>
      <p:sp>
        <p:nvSpPr>
          <p:cNvPr id="3" name="Content Placeholder 2"/>
          <p:cNvSpPr>
            <a:spLocks noGrp="1"/>
          </p:cNvSpPr>
          <p:nvPr>
            <p:ph idx="4294967295"/>
          </p:nvPr>
        </p:nvSpPr>
        <p:spPr>
          <a:xfrm>
            <a:off x="1331913" y="3933825"/>
            <a:ext cx="7272337" cy="1833563"/>
          </a:xfrm>
        </p:spPr>
        <p:txBody>
          <a:bodyPr/>
          <a:lstStyle/>
          <a:p>
            <a:pPr eaLnBrk="1" hangingPunct="1">
              <a:buFontTx/>
              <a:buNone/>
            </a:pPr>
            <a:r>
              <a:rPr lang="en-GB" sz="2400" smtClean="0"/>
              <a:t>    This enabled us to cover a large geographic spread, and compare the impact of different variables including: type of road, toad patrol, and location of the breeding pond.</a:t>
            </a:r>
          </a:p>
        </p:txBody>
      </p:sp>
      <p:pic>
        <p:nvPicPr>
          <p:cNvPr id="18435"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18436" name="Picture 5" descr="OxARg training April 2013 029"/>
          <p:cNvPicPr>
            <a:picLocks noChangeAspect="1" noChangeArrowheads="1"/>
          </p:cNvPicPr>
          <p:nvPr/>
        </p:nvPicPr>
        <p:blipFill>
          <a:blip r:embed="rId3"/>
          <a:srcRect/>
          <a:stretch>
            <a:fillRect/>
          </a:stretch>
        </p:blipFill>
        <p:spPr bwMode="auto">
          <a:xfrm>
            <a:off x="5435600" y="1412875"/>
            <a:ext cx="3292475" cy="2468563"/>
          </a:xfrm>
          <a:prstGeom prst="rect">
            <a:avLst/>
          </a:prstGeom>
          <a:noFill/>
          <a:ln w="9525">
            <a:noFill/>
            <a:miter lim="800000"/>
            <a:headEnd/>
            <a:tailEnd/>
          </a:ln>
        </p:spPr>
      </p:pic>
      <p:sp>
        <p:nvSpPr>
          <p:cNvPr id="18437" name="Rectangle 6"/>
          <p:cNvSpPr>
            <a:spLocks noChangeArrowheads="1"/>
          </p:cNvSpPr>
          <p:nvPr/>
        </p:nvSpPr>
        <p:spPr bwMode="auto">
          <a:xfrm>
            <a:off x="1835150" y="1628775"/>
            <a:ext cx="3308350" cy="1800225"/>
          </a:xfrm>
          <a:prstGeom prst="rect">
            <a:avLst/>
          </a:prstGeom>
          <a:noFill/>
          <a:ln w="9525">
            <a:noFill/>
            <a:miter lim="800000"/>
            <a:headEnd/>
            <a:tailEnd/>
          </a:ln>
        </p:spPr>
        <p:txBody>
          <a:bodyPr>
            <a:spAutoFit/>
          </a:bodyPr>
          <a:lstStyle/>
          <a:p>
            <a:pPr>
              <a:spcBef>
                <a:spcPct val="20000"/>
              </a:spcBef>
            </a:pPr>
            <a:r>
              <a:rPr lang="en-GB" sz="2800"/>
              <a:t>We asked the ARGs and Toad Patrols to help us gather data.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descr="ARGUKeditedlogo"/>
          <p:cNvPicPr>
            <a:picLocks noChangeAspect="1" noChangeArrowheads="1"/>
          </p:cNvPicPr>
          <p:nvPr/>
        </p:nvPicPr>
        <p:blipFill>
          <a:blip r:embed="rId2"/>
          <a:srcRect/>
          <a:stretch>
            <a:fillRect/>
          </a:stretch>
        </p:blipFill>
        <p:spPr bwMode="auto">
          <a:xfrm>
            <a:off x="1042988" y="5661025"/>
            <a:ext cx="860425" cy="1057275"/>
          </a:xfrm>
          <a:prstGeom prst="rect">
            <a:avLst/>
          </a:prstGeom>
          <a:noFill/>
          <a:ln w="9525">
            <a:noFill/>
            <a:miter lim="800000"/>
            <a:headEnd/>
            <a:tailEnd/>
          </a:ln>
        </p:spPr>
      </p:pic>
      <p:pic>
        <p:nvPicPr>
          <p:cNvPr id="19458" name="Picture 8" descr="Bbinbucket4"/>
          <p:cNvPicPr>
            <a:picLocks noChangeAspect="1" noChangeArrowheads="1"/>
          </p:cNvPicPr>
          <p:nvPr/>
        </p:nvPicPr>
        <p:blipFill>
          <a:blip r:embed="rId3"/>
          <a:srcRect/>
          <a:stretch>
            <a:fillRect/>
          </a:stretch>
        </p:blipFill>
        <p:spPr bwMode="auto">
          <a:xfrm>
            <a:off x="1835150" y="3500438"/>
            <a:ext cx="2663825" cy="2127250"/>
          </a:xfrm>
          <a:prstGeom prst="rect">
            <a:avLst/>
          </a:prstGeom>
          <a:noFill/>
          <a:ln w="9525">
            <a:noFill/>
            <a:miter lim="800000"/>
            <a:headEnd/>
            <a:tailEnd/>
          </a:ln>
        </p:spPr>
      </p:pic>
      <p:sp>
        <p:nvSpPr>
          <p:cNvPr id="19459" name="Line 14"/>
          <p:cNvSpPr>
            <a:spLocks noChangeShapeType="1"/>
          </p:cNvSpPr>
          <p:nvPr/>
        </p:nvSpPr>
        <p:spPr bwMode="auto">
          <a:xfrm flipH="1">
            <a:off x="5003800" y="4292600"/>
            <a:ext cx="936625" cy="574675"/>
          </a:xfrm>
          <a:prstGeom prst="line">
            <a:avLst/>
          </a:prstGeom>
          <a:noFill/>
          <a:ln w="50800">
            <a:solidFill>
              <a:srgbClr val="FF0000"/>
            </a:solidFill>
            <a:round/>
            <a:headEnd/>
            <a:tailEnd type="triangle" w="med" len="med"/>
          </a:ln>
        </p:spPr>
        <p:txBody>
          <a:bodyPr/>
          <a:lstStyle/>
          <a:p>
            <a:endParaRPr lang="en-US"/>
          </a:p>
        </p:txBody>
      </p:sp>
      <p:sp>
        <p:nvSpPr>
          <p:cNvPr id="19460" name="Line 16"/>
          <p:cNvSpPr>
            <a:spLocks noChangeShapeType="1"/>
          </p:cNvSpPr>
          <p:nvPr/>
        </p:nvSpPr>
        <p:spPr bwMode="auto">
          <a:xfrm>
            <a:off x="5003800" y="2133600"/>
            <a:ext cx="935038" cy="503238"/>
          </a:xfrm>
          <a:prstGeom prst="line">
            <a:avLst/>
          </a:prstGeom>
          <a:noFill/>
          <a:ln w="50800">
            <a:solidFill>
              <a:srgbClr val="FF0000"/>
            </a:solidFill>
            <a:round/>
            <a:headEnd/>
            <a:tailEnd type="triangle" w="med" len="med"/>
          </a:ln>
        </p:spPr>
        <p:txBody>
          <a:bodyPr/>
          <a:lstStyle/>
          <a:p>
            <a:endParaRPr lang="en-US"/>
          </a:p>
        </p:txBody>
      </p:sp>
      <p:pic>
        <p:nvPicPr>
          <p:cNvPr id="19461" name="Picture 17" descr="IMG_0058"/>
          <p:cNvPicPr>
            <a:picLocks noChangeAspect="1" noChangeArrowheads="1"/>
          </p:cNvPicPr>
          <p:nvPr/>
        </p:nvPicPr>
        <p:blipFill>
          <a:blip r:embed="rId4"/>
          <a:srcRect/>
          <a:stretch>
            <a:fillRect/>
          </a:stretch>
        </p:blipFill>
        <p:spPr bwMode="auto">
          <a:xfrm>
            <a:off x="1763713" y="1196975"/>
            <a:ext cx="2820987" cy="1881188"/>
          </a:xfrm>
          <a:prstGeom prst="rect">
            <a:avLst/>
          </a:prstGeom>
          <a:noFill/>
          <a:ln w="9525">
            <a:noFill/>
            <a:miter lim="800000"/>
            <a:headEnd/>
            <a:tailEnd/>
          </a:ln>
        </p:spPr>
      </p:pic>
      <p:pic>
        <p:nvPicPr>
          <p:cNvPr id="19462" name="Picture 18" descr="OxARg training April 2013 067"/>
          <p:cNvPicPr>
            <a:picLocks noChangeAspect="1" noChangeArrowheads="1"/>
          </p:cNvPicPr>
          <p:nvPr/>
        </p:nvPicPr>
        <p:blipFill>
          <a:blip r:embed="rId5"/>
          <a:srcRect/>
          <a:stretch>
            <a:fillRect/>
          </a:stretch>
        </p:blipFill>
        <p:spPr bwMode="auto">
          <a:xfrm>
            <a:off x="6300788" y="1341438"/>
            <a:ext cx="1789112" cy="2386012"/>
          </a:xfrm>
          <a:prstGeom prst="rect">
            <a:avLst/>
          </a:prstGeom>
          <a:noFill/>
          <a:ln w="9525">
            <a:noFill/>
            <a:miter lim="800000"/>
            <a:headEnd/>
            <a:tailEnd/>
          </a:ln>
        </p:spPr>
      </p:pic>
      <p:sp>
        <p:nvSpPr>
          <p:cNvPr id="19463" name="Title 1"/>
          <p:cNvSpPr>
            <a:spLocks/>
          </p:cNvSpPr>
          <p:nvPr/>
        </p:nvSpPr>
        <p:spPr bwMode="auto">
          <a:xfrm>
            <a:off x="1187450" y="274638"/>
            <a:ext cx="7499350" cy="777875"/>
          </a:xfrm>
          <a:prstGeom prst="rect">
            <a:avLst/>
          </a:prstGeom>
          <a:noFill/>
          <a:ln w="9525">
            <a:noFill/>
            <a:miter lim="800000"/>
            <a:headEnd/>
            <a:tailEnd/>
          </a:ln>
        </p:spPr>
        <p:txBody>
          <a:bodyPr anchor="ctr"/>
          <a:lstStyle/>
          <a:p>
            <a:pPr algn="ctr"/>
            <a:r>
              <a:rPr lang="en-GB" sz="3600">
                <a:solidFill>
                  <a:schemeClr val="tx2"/>
                </a:solidFill>
              </a:rPr>
              <a:t>Methodology: identify male toads</a:t>
            </a:r>
          </a:p>
        </p:txBody>
      </p:sp>
      <p:sp>
        <p:nvSpPr>
          <p:cNvPr id="19464" name="Text Box 9"/>
          <p:cNvSpPr txBox="1">
            <a:spLocks noChangeArrowheads="1"/>
          </p:cNvSpPr>
          <p:nvPr/>
        </p:nvSpPr>
        <p:spPr bwMode="auto">
          <a:xfrm flipH="1">
            <a:off x="6229350" y="3933825"/>
            <a:ext cx="2303463" cy="1465263"/>
          </a:xfrm>
          <a:prstGeom prst="rect">
            <a:avLst/>
          </a:prstGeom>
          <a:noFill/>
          <a:ln w="9525">
            <a:noFill/>
            <a:miter lim="800000"/>
            <a:headEnd/>
            <a:tailEnd/>
          </a:ln>
        </p:spPr>
        <p:txBody>
          <a:bodyPr>
            <a:spAutoFit/>
          </a:bodyPr>
          <a:lstStyle/>
          <a:p>
            <a:pPr>
              <a:spcBef>
                <a:spcPct val="50000"/>
              </a:spcBef>
            </a:pPr>
            <a:r>
              <a:rPr lang="en-GB"/>
              <a:t>Look for nuptial pads, males also have a distinctive ‘cheeping’ release call</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pic>
        <p:nvPicPr>
          <p:cNvPr id="20482" name="Picture 7" descr="OxARg training April 2013 071"/>
          <p:cNvPicPr>
            <a:picLocks noChangeAspect="1" noChangeArrowheads="1"/>
          </p:cNvPicPr>
          <p:nvPr/>
        </p:nvPicPr>
        <p:blipFill>
          <a:blip r:embed="rId3"/>
          <a:srcRect/>
          <a:stretch>
            <a:fillRect/>
          </a:stretch>
        </p:blipFill>
        <p:spPr bwMode="auto">
          <a:xfrm>
            <a:off x="2927350" y="1268413"/>
            <a:ext cx="3778250" cy="4546600"/>
          </a:xfrm>
          <a:prstGeom prst="rect">
            <a:avLst/>
          </a:prstGeom>
          <a:noFill/>
          <a:ln w="9525">
            <a:noFill/>
            <a:miter lim="800000"/>
            <a:headEnd/>
            <a:tailEnd/>
          </a:ln>
        </p:spPr>
      </p:pic>
      <p:sp>
        <p:nvSpPr>
          <p:cNvPr id="20483" name="Title 1"/>
          <p:cNvSpPr>
            <a:spLocks/>
          </p:cNvSpPr>
          <p:nvPr/>
        </p:nvSpPr>
        <p:spPr bwMode="auto">
          <a:xfrm>
            <a:off x="1187450" y="274638"/>
            <a:ext cx="7499350" cy="777875"/>
          </a:xfrm>
          <a:prstGeom prst="rect">
            <a:avLst/>
          </a:prstGeom>
          <a:noFill/>
          <a:ln w="9525">
            <a:noFill/>
            <a:miter lim="800000"/>
            <a:headEnd/>
            <a:tailEnd/>
          </a:ln>
        </p:spPr>
        <p:txBody>
          <a:bodyPr anchor="ctr"/>
          <a:lstStyle/>
          <a:p>
            <a:pPr algn="ctr"/>
            <a:r>
              <a:rPr lang="en-GB" sz="3600">
                <a:solidFill>
                  <a:schemeClr val="tx2"/>
                </a:solidFill>
              </a:rPr>
              <a:t>Methodology: toad measuring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
        <p:nvSpPr>
          <p:cNvPr id="21506" name="Title 1"/>
          <p:cNvSpPr>
            <a:spLocks/>
          </p:cNvSpPr>
          <p:nvPr/>
        </p:nvSpPr>
        <p:spPr bwMode="auto">
          <a:xfrm>
            <a:off x="1187450" y="274638"/>
            <a:ext cx="7499350" cy="777875"/>
          </a:xfrm>
          <a:prstGeom prst="rect">
            <a:avLst/>
          </a:prstGeom>
          <a:noFill/>
          <a:ln w="9525">
            <a:noFill/>
            <a:miter lim="800000"/>
            <a:headEnd/>
            <a:tailEnd/>
          </a:ln>
        </p:spPr>
        <p:txBody>
          <a:bodyPr anchor="ctr"/>
          <a:lstStyle/>
          <a:p>
            <a:pPr algn="ctr"/>
            <a:r>
              <a:rPr lang="en-GB" sz="3600">
                <a:solidFill>
                  <a:schemeClr val="tx2"/>
                </a:solidFill>
              </a:rPr>
              <a:t>Methodology: toad measuring (in practice)</a:t>
            </a:r>
          </a:p>
        </p:txBody>
      </p:sp>
      <p:pic>
        <p:nvPicPr>
          <p:cNvPr id="21507" name="Picture 5"/>
          <p:cNvPicPr>
            <a:picLocks noChangeAspect="1" noChangeArrowheads="1"/>
          </p:cNvPicPr>
          <p:nvPr/>
        </p:nvPicPr>
        <p:blipFill>
          <a:blip r:embed="rId3"/>
          <a:srcRect/>
          <a:stretch>
            <a:fillRect/>
          </a:stretch>
        </p:blipFill>
        <p:spPr bwMode="auto">
          <a:xfrm>
            <a:off x="1714500" y="1285875"/>
            <a:ext cx="5715000" cy="42862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187450" y="274638"/>
            <a:ext cx="7499350" cy="777875"/>
          </a:xfrm>
        </p:spPr>
        <p:txBody>
          <a:bodyPr/>
          <a:lstStyle/>
          <a:p>
            <a:pPr eaLnBrk="1" hangingPunct="1"/>
            <a:r>
              <a:rPr lang="en-GB" sz="3600" smtClean="0"/>
              <a:t>Methods: data collection</a:t>
            </a:r>
          </a:p>
        </p:txBody>
      </p:sp>
      <p:sp>
        <p:nvSpPr>
          <p:cNvPr id="3" name="Content Placeholder 2"/>
          <p:cNvSpPr>
            <a:spLocks noGrp="1"/>
          </p:cNvSpPr>
          <p:nvPr>
            <p:ph idx="1"/>
          </p:nvPr>
        </p:nvSpPr>
        <p:spPr>
          <a:xfrm>
            <a:off x="1403350" y="1125538"/>
            <a:ext cx="7283450" cy="5000625"/>
          </a:xfrm>
        </p:spPr>
        <p:txBody>
          <a:bodyPr/>
          <a:lstStyle/>
          <a:p>
            <a:pPr eaLnBrk="1" hangingPunct="1"/>
            <a:r>
              <a:rPr lang="en-GB" sz="2800" smtClean="0"/>
              <a:t>Toad patrollers were asked to record:</a:t>
            </a:r>
          </a:p>
          <a:p>
            <a:pPr lvl="1" eaLnBrk="1" hangingPunct="1"/>
            <a:r>
              <a:rPr lang="en-GB" sz="2400" smtClean="0"/>
              <a:t>Name/location details</a:t>
            </a:r>
          </a:p>
          <a:p>
            <a:pPr lvl="1" eaLnBrk="1" hangingPunct="1"/>
            <a:r>
              <a:rPr lang="en-GB" sz="2400" smtClean="0"/>
              <a:t>Date/s of patrols</a:t>
            </a:r>
          </a:p>
          <a:p>
            <a:pPr lvl="1" eaLnBrk="1" hangingPunct="1"/>
            <a:r>
              <a:rPr lang="en-GB" sz="2400" smtClean="0"/>
              <a:t>Type of road (0 – 3)</a:t>
            </a:r>
          </a:p>
          <a:p>
            <a:pPr lvl="1" eaLnBrk="1" hangingPunct="1"/>
            <a:r>
              <a:rPr lang="en-GB" sz="2400" smtClean="0"/>
              <a:t>Level of traffic (0 – 3)</a:t>
            </a:r>
          </a:p>
          <a:p>
            <a:pPr lvl="1" eaLnBrk="1" hangingPunct="1"/>
            <a:r>
              <a:rPr lang="en-GB" sz="2400" smtClean="0"/>
              <a:t>Tunnel present?</a:t>
            </a:r>
          </a:p>
          <a:p>
            <a:pPr lvl="1" eaLnBrk="1" hangingPunct="1"/>
            <a:r>
              <a:rPr lang="en-GB" sz="2400" smtClean="0"/>
              <a:t>Patrol frequency (0 – 3)</a:t>
            </a:r>
          </a:p>
          <a:p>
            <a:pPr lvl="1" eaLnBrk="1" hangingPunct="1"/>
            <a:r>
              <a:rPr lang="en-GB" sz="2400" smtClean="0"/>
              <a:t>Distance of crossing from breeding pond</a:t>
            </a:r>
          </a:p>
          <a:p>
            <a:pPr lvl="1" eaLnBrk="1" hangingPunct="1"/>
            <a:r>
              <a:rPr lang="en-GB" sz="2400" smtClean="0"/>
              <a:t>Sizes (in mm) of MALE toads – ideally 10-20 individuals per night on up to 10 crossing nights</a:t>
            </a:r>
          </a:p>
          <a:p>
            <a:pPr lvl="1" eaLnBrk="1" hangingPunct="1">
              <a:buFontTx/>
              <a:buNone/>
            </a:pPr>
            <a:endParaRPr lang="en-GB" smtClean="0"/>
          </a:p>
          <a:p>
            <a:pPr lvl="1" eaLnBrk="1" hangingPunct="1"/>
            <a:endParaRPr lang="en-GB" smtClean="0"/>
          </a:p>
          <a:p>
            <a:pPr lvl="1" eaLnBrk="1" hangingPunct="1"/>
            <a:endParaRPr lang="en-GB" i="1" smtClean="0"/>
          </a:p>
        </p:txBody>
      </p:sp>
      <p:pic>
        <p:nvPicPr>
          <p:cNvPr id="22531" name="Picture 4" descr="ARGUKeditedlogo"/>
          <p:cNvPicPr>
            <a:picLocks noChangeAspect="1" noChangeArrowheads="1"/>
          </p:cNvPicPr>
          <p:nvPr/>
        </p:nvPicPr>
        <p:blipFill>
          <a:blip r:embed="rId2"/>
          <a:srcRect/>
          <a:stretch>
            <a:fillRect/>
          </a:stretch>
        </p:blipFill>
        <p:spPr bwMode="auto">
          <a:xfrm>
            <a:off x="1042988" y="5589588"/>
            <a:ext cx="860425" cy="1057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ARC_template - Powerpoint">
  <a:themeElements>
    <a:clrScheme name="ARC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RC_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C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C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RC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RC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RC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RC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RC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RC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RC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RC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RC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RC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ARC_template - Powerpoint</Template>
  <TotalTime>936</TotalTime>
  <Words>550</Words>
  <Application>Microsoft Office PowerPoint</Application>
  <PresentationFormat>On-screen Show (4:3)</PresentationFormat>
  <Paragraphs>103</Paragraphs>
  <Slides>18</Slides>
  <Notes>0</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18</vt:i4>
      </vt:variant>
    </vt:vector>
  </HeadingPairs>
  <TitlesOfParts>
    <vt:vector size="23" baseType="lpstr">
      <vt:lpstr>Arial</vt:lpstr>
      <vt:lpstr>Calibri</vt:lpstr>
      <vt:lpstr>Times New Roman</vt:lpstr>
      <vt:lpstr>ARC_template - Powerpoint</vt:lpstr>
      <vt:lpstr>Microsoft Excel Chart</vt:lpstr>
      <vt:lpstr>Carpe Bufo? Initial results of  the TOADSIZE study 2013 An ARC + ARG UK joint project</vt:lpstr>
      <vt:lpstr>Introduction</vt:lpstr>
      <vt:lpstr>Toad Patrols</vt:lpstr>
      <vt:lpstr>Toad Patrols</vt:lpstr>
      <vt:lpstr>Citizen Science</vt:lpstr>
      <vt:lpstr>Slide 6</vt:lpstr>
      <vt:lpstr>Slide 7</vt:lpstr>
      <vt:lpstr>Slide 8</vt:lpstr>
      <vt:lpstr>Methods: data collection</vt:lpstr>
      <vt:lpstr>Results</vt:lpstr>
      <vt:lpstr>Results</vt:lpstr>
      <vt:lpstr>Slide 12</vt:lpstr>
      <vt:lpstr>Results</vt:lpstr>
      <vt:lpstr>Results: PATROLS</vt:lpstr>
      <vt:lpstr>Results: DISTANCE FROM POND</vt:lpstr>
      <vt:lpstr>Results</vt:lpstr>
      <vt:lpstr>Conclusions</vt:lpstr>
      <vt:lpstr>Moving on in 2014….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Wilkinson</dc:creator>
  <cp:lastModifiedBy>Angie Julian</cp:lastModifiedBy>
  <cp:revision>65</cp:revision>
  <dcterms:created xsi:type="dcterms:W3CDTF">2012-09-11T11:15:15Z</dcterms:created>
  <dcterms:modified xsi:type="dcterms:W3CDTF">2014-02-09T15:39:21Z</dcterms:modified>
</cp:coreProperties>
</file>